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lvl1pPr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228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457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685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9144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1430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1371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1600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1828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2" name="Shape 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private or broadcasted(published)</a:t>
            </a:r>
            <a:endParaRPr sz="2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1" name="Shape 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recognize your friends are in a car, suggest music for road trip </a:t>
            </a:r>
            <a:endParaRPr sz="2400"/>
          </a:p>
          <a:p>
            <a:pPr lvl="0">
              <a:defRPr sz="1800"/>
            </a:pPr>
            <a:r>
              <a:rPr sz="2400"/>
              <a:t>	create a playlist based on all of your preferences</a:t>
            </a:r>
            <a:endParaRPr sz="2400"/>
          </a:p>
          <a:p>
            <a:pPr lvl="0">
              <a:defRPr sz="1800"/>
            </a:pPr>
            <a:r>
              <a:rPr sz="2400"/>
              <a:t>recognize your music listening patterns and creates a playlist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recognize your friends are in a car, suggest music for road trip </a:t>
            </a:r>
            <a:endParaRPr sz="2400"/>
          </a:p>
          <a:p>
            <a:pPr lvl="0">
              <a:defRPr sz="1800"/>
            </a:pPr>
            <a:r>
              <a:rPr sz="2400"/>
              <a:t>	create a playlist based on all of your preferences</a:t>
            </a:r>
            <a:endParaRPr sz="2400"/>
          </a:p>
          <a:p>
            <a:pPr lvl="0">
              <a:defRPr sz="1800"/>
            </a:pPr>
            <a:r>
              <a:rPr sz="2400"/>
              <a:t>recognize your music listening patterns and creates a playlist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4" name="Shape 1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t>suggest a song to play at a party based on people in proximity</a:t>
            </a:r>
          </a:p>
          <a:p>
            <a:pPr lvl="0">
              <a:defRPr sz="1800"/>
            </a:pPr>
            <a:r>
              <a:t>predict whether or not a song you choose will be popular</a:t>
            </a:r>
          </a:p>
          <a:p>
            <a:pPr lvl="0">
              <a:defRPr sz="1800"/>
            </a:pPr>
            <a:r>
              <a:t>whats been played at this location before</a:t>
            </a:r>
          </a:p>
          <a:p>
            <a:pPr lvl="0">
              <a:defRPr sz="1800"/>
            </a:pPr>
            <a:r>
              <a:t>why its different:</a:t>
            </a:r>
          </a:p>
          <a:p>
            <a:pPr lvl="0">
              <a:defRPr sz="1800"/>
            </a:pPr>
            <a:r>
              <a:t>	utilize more data than just individual previous song choices</a:t>
            </a:r>
          </a:p>
          <a:p>
            <a:pPr lvl="0">
              <a:defRPr sz="1800"/>
            </a:pPr>
            <a:r>
              <a:t>	automate process that users already do </a:t>
            </a:r>
          </a:p>
          <a:p>
            <a:pPr lvl="0">
              <a:defRPr sz="1800"/>
            </a:pPr>
            <a:r>
              <a:t>	recognizes that music is dependent on environmental factors </a:t>
            </a:r>
          </a:p>
          <a:p>
            <a:pPr lvl="0">
              <a:defRPr sz="1800"/>
            </a:pPr>
            <a:r>
              <a:t>	music is social and friends matter </a:t>
            </a:r>
          </a:p>
          <a:p>
            <a:pPr lvl="0">
              <a:defRPr sz="1800"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t>suggest a song to play at a party based on people in proximity</a:t>
            </a:r>
          </a:p>
          <a:p>
            <a:pPr lvl="0">
              <a:defRPr sz="1800"/>
            </a:pPr>
            <a:r>
              <a:t>predict whether or not a song you choose will be popular</a:t>
            </a:r>
          </a:p>
          <a:p>
            <a:pPr lvl="0">
              <a:defRPr sz="1800"/>
            </a:pPr>
            <a:r>
              <a:t>whats been played at this location before</a:t>
            </a:r>
          </a:p>
          <a:p>
            <a:pPr lvl="0">
              <a:defRPr sz="1800"/>
            </a:pPr>
            <a:r>
              <a:t>why its different:</a:t>
            </a:r>
          </a:p>
          <a:p>
            <a:pPr lvl="0">
              <a:defRPr sz="1800"/>
            </a:pPr>
            <a:r>
              <a:t>	utilize more data than just individual previous song choices</a:t>
            </a:r>
          </a:p>
          <a:p>
            <a:pPr lvl="0">
              <a:defRPr sz="1800"/>
            </a:pPr>
            <a:r>
              <a:t>	automate process that users already do </a:t>
            </a:r>
          </a:p>
          <a:p>
            <a:pPr lvl="0">
              <a:defRPr sz="1800"/>
            </a:pPr>
            <a:r>
              <a:t>	recognizes that music is dependent on environmental factors </a:t>
            </a:r>
          </a:p>
          <a:p>
            <a:pPr lvl="0">
              <a:defRPr sz="1800"/>
            </a:pPr>
            <a:r>
              <a:t>	music is social and friends matter </a:t>
            </a:r>
          </a:p>
          <a:p>
            <a:pPr lvl="0">
              <a:defRPr sz="1800"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show the face of the person you are most likely to get along with </a:t>
            </a:r>
            <a:endParaRPr sz="2400"/>
          </a:p>
          <a:p>
            <a:pPr lvl="0">
              <a:defRPr sz="1800"/>
            </a:pPr>
            <a:r>
              <a:rPr sz="2400"/>
              <a:t>search facebook friends by music taste</a:t>
            </a:r>
            <a:endParaRPr sz="2400"/>
          </a:p>
          <a:p>
            <a:pPr lvl="0">
              <a:defRPr sz="1800"/>
            </a:pPr>
            <a:r>
              <a:rPr sz="2400"/>
              <a:t>	plays a random song, if you like - shows whose been listening to it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lightup if similar music tastes during handshake</a:t>
            </a:r>
            <a:endParaRPr sz="2000"/>
          </a:p>
          <a:p>
            <a:pPr lvl="0">
              <a:defRPr sz="1800"/>
            </a:pPr>
            <a:r>
              <a:rPr sz="2000"/>
              <a:t>		playing a song you guys both likes</a:t>
            </a:r>
            <a:endParaRPr sz="2000"/>
          </a:p>
          <a:p>
            <a:pPr lvl="0">
              <a:defRPr sz="1800"/>
            </a:pPr>
            <a:r>
              <a:rPr sz="2000"/>
              <a:t>create a quick get to know me</a:t>
            </a:r>
            <a:endParaRPr sz="2000"/>
          </a:p>
          <a:p>
            <a:pPr lvl="0">
              <a:defRPr sz="1800"/>
            </a:pPr>
            <a:r>
              <a:rPr sz="2000"/>
              <a:t>	explain reasoning behind suggestions</a:t>
            </a:r>
            <a:endParaRPr sz="2000"/>
          </a:p>
          <a:p>
            <a:pPr lvl="0">
              <a:defRPr sz="1800"/>
            </a:pPr>
            <a:r>
              <a:rPr sz="2000"/>
              <a:t>	provide talking points </a:t>
            </a:r>
            <a:endParaRPr sz="2000"/>
          </a:p>
          <a:p>
            <a:pPr lvl="0">
              <a:defRPr sz="1800"/>
            </a:pPr>
            <a:r>
              <a:rPr sz="2000"/>
              <a:t>	bring music into conversation </a:t>
            </a:r>
            <a:endParaRPr sz="2000"/>
          </a:p>
          <a:p>
            <a:pPr lvl="0">
              <a:defRPr sz="1800"/>
            </a:pPr>
            <a:r>
              <a:rPr sz="2000"/>
              <a:t>why its different:</a:t>
            </a:r>
            <a:endParaRPr sz="2000"/>
          </a:p>
          <a:p>
            <a:pPr lvl="0">
              <a:defRPr sz="1800"/>
            </a:pPr>
            <a:r>
              <a:rPr sz="2000"/>
              <a:t>facilitate the process of bonding through music</a:t>
            </a:r>
            <a:endParaRPr sz="2000"/>
          </a:p>
          <a:p>
            <a:pPr lvl="0">
              <a:defRPr sz="1800"/>
            </a:pPr>
            <a:r>
              <a:rPr sz="2000"/>
              <a:t>remove hesitation by ensuring music commonalities</a:t>
            </a:r>
            <a:endParaRPr sz="2000"/>
          </a:p>
          <a:p>
            <a:pPr lvl="0">
              <a:defRPr sz="1800"/>
            </a:pPr>
            <a:r>
              <a:rPr sz="2000"/>
              <a:t>groups friends through music</a:t>
            </a:r>
            <a:endParaRPr sz="2000"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>
            <a:lvl1pPr marL="431800" indent="-431800">
              <a:lnSpc>
                <a:spcPct val="100000"/>
              </a:lnSpc>
              <a:spcBef>
                <a:spcPts val="3800"/>
              </a:spcBef>
              <a:defRPr sz="3800"/>
            </a:lvl1pPr>
            <a:lvl2pPr marL="863600" indent="-431800">
              <a:lnSpc>
                <a:spcPct val="100000"/>
              </a:lnSpc>
              <a:spcBef>
                <a:spcPts val="3800"/>
              </a:spcBef>
              <a:defRPr sz="3800"/>
            </a:lvl2pPr>
            <a:lvl3pPr marL="1295400" indent="-431800">
              <a:lnSpc>
                <a:spcPct val="100000"/>
              </a:lnSpc>
              <a:spcBef>
                <a:spcPts val="3800"/>
              </a:spcBef>
              <a:defRPr sz="3800"/>
            </a:lvl3pPr>
            <a:lvl4pPr marL="1727200" indent="-431800">
              <a:lnSpc>
                <a:spcPct val="100000"/>
              </a:lnSpc>
              <a:spcBef>
                <a:spcPts val="3800"/>
              </a:spcBef>
              <a:defRPr sz="3800"/>
            </a:lvl4pPr>
            <a:lvl5pPr marL="2159000" indent="-431800">
              <a:lnSpc>
                <a:spcPct val="100000"/>
              </a:lnSpc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5207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10414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5621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20828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26035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31242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36449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41656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46863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355600" y="3569591"/>
            <a:ext cx="12293601" cy="1295401"/>
          </a:xfrm>
          <a:prstGeom prst="rect">
            <a:avLst/>
          </a:prstGeom>
        </p:spPr>
        <p:txBody>
          <a:bodyPr anchor="ctr"/>
          <a:lstStyle>
            <a:lvl1pPr>
              <a:defRPr sz="59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900">
                <a:solidFill>
                  <a:srgbClr val="535353"/>
                </a:solidFill>
              </a:rPr>
              <a:t>Music taken out of context 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355600" y="4888608"/>
            <a:ext cx="12293601" cy="12954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an idea by Phillip, Casey, Stephen, and Santiago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355600" y="-146050"/>
            <a:ext cx="12293600" cy="323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cap="all" sz="72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MUSIC</a:t>
            </a:r>
          </a:p>
        </p:txBody>
      </p:sp>
      <p:sp>
        <p:nvSpPr>
          <p:cNvPr id="60" name="Shape 60"/>
          <p:cNvSpPr/>
          <p:nvPr/>
        </p:nvSpPr>
        <p:spPr>
          <a:xfrm>
            <a:off x="995203" y="5281753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Fun to talk about</a:t>
            </a:r>
          </a:p>
        </p:txBody>
      </p:sp>
      <p:sp>
        <p:nvSpPr>
          <p:cNvPr id="61" name="Shape 61"/>
          <p:cNvSpPr/>
          <p:nvPr/>
        </p:nvSpPr>
        <p:spPr>
          <a:xfrm>
            <a:off x="995202" y="4046962"/>
            <a:ext cx="11014396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Passionate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355600" y="-146050"/>
            <a:ext cx="12293600" cy="323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cap="all" sz="72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MUSIC</a:t>
            </a:r>
          </a:p>
        </p:txBody>
      </p:sp>
      <p:sp>
        <p:nvSpPr>
          <p:cNvPr id="64" name="Shape 64"/>
          <p:cNvSpPr/>
          <p:nvPr/>
        </p:nvSpPr>
        <p:spPr>
          <a:xfrm>
            <a:off x="995203" y="5281753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Fun to talk about</a:t>
            </a:r>
          </a:p>
        </p:txBody>
      </p:sp>
      <p:sp>
        <p:nvSpPr>
          <p:cNvPr id="65" name="Shape 65"/>
          <p:cNvSpPr/>
          <p:nvPr/>
        </p:nvSpPr>
        <p:spPr>
          <a:xfrm>
            <a:off x="995202" y="4046962"/>
            <a:ext cx="11014396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Passionate</a:t>
            </a:r>
          </a:p>
        </p:txBody>
      </p:sp>
      <p:sp>
        <p:nvSpPr>
          <p:cNvPr id="66" name="Shape 66"/>
          <p:cNvSpPr/>
          <p:nvPr/>
        </p:nvSpPr>
        <p:spPr>
          <a:xfrm>
            <a:off x="995203" y="6516545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Something to bond over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716399" y="3257550"/>
            <a:ext cx="12293601" cy="323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cap="all" sz="72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to Connect people</a:t>
            </a:r>
          </a:p>
        </p:txBody>
      </p:sp>
      <p:sp>
        <p:nvSpPr>
          <p:cNvPr id="69" name="Shape 69"/>
          <p:cNvSpPr/>
          <p:nvPr/>
        </p:nvSpPr>
        <p:spPr>
          <a:xfrm>
            <a:off x="4318100" y="3257549"/>
            <a:ext cx="4368600" cy="323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cap="all" sz="72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 music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1125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625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" grpId="1"/>
      <p:bldP build="whole" bldLvl="1" animBg="1" rev="0" advAuto="0" spid="6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Interviews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body" idx="1"/>
          </p:nvPr>
        </p:nvSpPr>
        <p:spPr>
          <a:xfrm>
            <a:off x="565917" y="2730500"/>
            <a:ext cx="5255844" cy="6299201"/>
          </a:xfrm>
          <a:prstGeom prst="rect">
            <a:avLst/>
          </a:prstGeom>
        </p:spPr>
        <p:txBody>
          <a:bodyPr anchor="t"/>
          <a:lstStyle/>
          <a:p>
            <a:pPr lvl="0" marL="0" indent="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Conversations</a:t>
            </a:r>
            <a:endParaRPr sz="4600">
              <a:solidFill>
                <a:srgbClr val="535353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Cycle through topics until you find a common interest</a:t>
            </a:r>
            <a:endParaRPr sz="3000">
              <a:solidFill>
                <a:srgbClr val="535353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Comfortable with people with similar experiences</a:t>
            </a:r>
            <a:endParaRPr sz="3000">
              <a:solidFill>
                <a:srgbClr val="535353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First 2 min make it or break it</a:t>
            </a:r>
          </a:p>
        </p:txBody>
      </p:sp>
      <p:sp>
        <p:nvSpPr>
          <p:cNvPr id="74" name="Shape 74"/>
          <p:cNvSpPr/>
          <p:nvPr>
            <p:ph type="title"/>
          </p:nvPr>
        </p:nvSpPr>
        <p:spPr>
          <a:xfrm>
            <a:off x="355600" y="-146051"/>
            <a:ext cx="12293600" cy="32385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Interviews</a:t>
            </a:r>
          </a:p>
        </p:txBody>
      </p:sp>
      <p:sp>
        <p:nvSpPr>
          <p:cNvPr id="75" name="Shape 75"/>
          <p:cNvSpPr/>
          <p:nvPr/>
        </p:nvSpPr>
        <p:spPr>
          <a:xfrm>
            <a:off x="7183039" y="2730500"/>
            <a:ext cx="5255844" cy="629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lnSpc>
                <a:spcPct val="120000"/>
              </a:lnSpc>
              <a:spcBef>
                <a:spcPts val="4600"/>
              </a:spcBef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Music</a:t>
            </a:r>
            <a:endParaRPr sz="4600">
              <a:solidFill>
                <a:srgbClr val="535353"/>
              </a:solidFill>
            </a:endParaRPr>
          </a:p>
          <a:p>
            <a:pPr lvl="0" algn="l">
              <a:lnSpc>
                <a:spcPct val="120000"/>
              </a:lnSpc>
              <a:spcBef>
                <a:spcPts val="46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Choose music based on their situation</a:t>
            </a:r>
            <a:endParaRPr sz="3000">
              <a:solidFill>
                <a:srgbClr val="535353"/>
              </a:solidFill>
            </a:endParaRPr>
          </a:p>
          <a:p>
            <a:pPr lvl="0" algn="l">
              <a:lnSpc>
                <a:spcPct val="120000"/>
              </a:lnSpc>
              <a:spcBef>
                <a:spcPts val="46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Use music tastes to infer about someone’s personality</a:t>
            </a:r>
            <a:endParaRPr sz="3000">
              <a:solidFill>
                <a:srgbClr val="535353"/>
              </a:solidFill>
            </a:endParaRPr>
          </a:p>
          <a:p>
            <a:pPr lvl="0" algn="l">
              <a:lnSpc>
                <a:spcPct val="120000"/>
              </a:lnSpc>
              <a:spcBef>
                <a:spcPts val="46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Hesitant to share music </a:t>
            </a:r>
            <a:endParaRPr sz="3000"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1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8" dur="10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10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3" grpId="1"/>
      <p:bldP build="p" bldLvl="1" animBg="1" rev="0" advAuto="0" spid="7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Task Analysis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0" indent="134873" defTabSz="344677">
              <a:spcBef>
                <a:spcPts val="2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Users: </a:t>
            </a:r>
            <a:endParaRPr sz="2714">
              <a:solidFill>
                <a:srgbClr val="535353"/>
              </a:solidFill>
            </a:endParaRPr>
          </a:p>
          <a:p>
            <a:pPr lvl="1" marL="0" indent="134873" defTabSz="344677">
              <a:spcBef>
                <a:spcPts val="2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	students in a social atmosphere, looking to make friends</a:t>
            </a:r>
            <a:endParaRPr sz="2714">
              <a:solidFill>
                <a:srgbClr val="535353"/>
              </a:solidFill>
            </a:endParaRPr>
          </a:p>
          <a:p>
            <a:pPr lvl="1" marL="0" indent="134873" defTabSz="344677">
              <a:spcBef>
                <a:spcPts val="2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Desires:</a:t>
            </a:r>
            <a:endParaRPr sz="2714">
              <a:solidFill>
                <a:srgbClr val="535353"/>
              </a:solidFill>
            </a:endParaRPr>
          </a:p>
          <a:p>
            <a:pPr lvl="1" marL="0" indent="134873" defTabSz="344677">
              <a:spcBef>
                <a:spcPts val="2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	eliminate rando factor</a:t>
            </a:r>
            <a:endParaRPr sz="2714">
              <a:solidFill>
                <a:srgbClr val="535353"/>
              </a:solidFill>
            </a:endParaRPr>
          </a:p>
          <a:p>
            <a:pPr lvl="1" marL="0" indent="134873" defTabSz="344677">
              <a:spcBef>
                <a:spcPts val="2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	selected sharing of music tastes</a:t>
            </a:r>
            <a:endParaRPr sz="2714">
              <a:solidFill>
                <a:srgbClr val="535353"/>
              </a:solidFill>
            </a:endParaRPr>
          </a:p>
          <a:p>
            <a:pPr lvl="1" marL="0" indent="134873" defTabSz="344677">
              <a:spcBef>
                <a:spcPts val="2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Disconnect:</a:t>
            </a:r>
            <a:endParaRPr sz="2714">
              <a:solidFill>
                <a:srgbClr val="535353"/>
              </a:solidFill>
            </a:endParaRPr>
          </a:p>
          <a:p>
            <a:pPr lvl="1" marL="0" indent="134873" defTabSz="344677">
              <a:spcBef>
                <a:spcPts val="2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	people don’t really know what others are listening to </a:t>
            </a:r>
            <a:endParaRPr sz="2714">
              <a:solidFill>
                <a:srgbClr val="535353"/>
              </a:solidFill>
            </a:endParaRPr>
          </a:p>
          <a:p>
            <a:pPr lvl="1" marL="0" indent="134873" defTabSz="344677">
              <a:spcBef>
                <a:spcPts val="2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	share music on extreme occasions (really good new song)</a:t>
            </a:r>
          </a:p>
        </p:txBody>
      </p:sp>
      <p:sp>
        <p:nvSpPr>
          <p:cNvPr id="80" name="Shape 80"/>
          <p:cNvSpPr/>
          <p:nvPr>
            <p:ph type="title"/>
          </p:nvPr>
        </p:nvSpPr>
        <p:spPr>
          <a:xfrm>
            <a:off x="355599" y="-146050"/>
            <a:ext cx="12293601" cy="32385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Task Analysis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500"/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500"/>
                                        <p:tgtEl>
                                          <p:spTgt spid="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Brain Storm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900">
                <a:solidFill>
                  <a:srgbClr val="535353"/>
                </a:solidFill>
              </a:rPr>
              <a:t>Contextual Music suggestions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xfrm>
            <a:off x="355600" y="-146051"/>
            <a:ext cx="12293600" cy="3238501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900">
                <a:solidFill>
                  <a:srgbClr val="535353"/>
                </a:solidFill>
              </a:rPr>
              <a:t>Contextual Music suggestions</a:t>
            </a:r>
          </a:p>
        </p:txBody>
      </p:sp>
      <p:sp>
        <p:nvSpPr>
          <p:cNvPr id="89" name="Shape 89"/>
          <p:cNvSpPr/>
          <p:nvPr/>
        </p:nvSpPr>
        <p:spPr>
          <a:xfrm>
            <a:off x="995202" y="3429566"/>
            <a:ext cx="11014396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playlists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355600" y="3657600"/>
            <a:ext cx="12293601" cy="24384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Inspiration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/>
          </p:nvPr>
        </p:nvSpPr>
        <p:spPr>
          <a:xfrm>
            <a:off x="355600" y="-146050"/>
            <a:ext cx="12293601" cy="32385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Prototypes</a:t>
            </a:r>
          </a:p>
        </p:txBody>
      </p:sp>
      <p:sp>
        <p:nvSpPr>
          <p:cNvPr id="94" name="Shape 94"/>
          <p:cNvSpPr/>
          <p:nvPr/>
        </p:nvSpPr>
        <p:spPr>
          <a:xfrm>
            <a:off x="2366280" y="7764941"/>
            <a:ext cx="827224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Automated playlists based on habitual actions</a:t>
            </a:r>
          </a:p>
        </p:txBody>
      </p:sp>
      <p:grpSp>
        <p:nvGrpSpPr>
          <p:cNvPr id="97" name="Group 97"/>
          <p:cNvGrpSpPr/>
          <p:nvPr/>
        </p:nvGrpSpPr>
        <p:grpSpPr>
          <a:xfrm>
            <a:off x="5240134" y="2274509"/>
            <a:ext cx="2509989" cy="5191319"/>
            <a:chOff x="118081" y="150894"/>
            <a:chExt cx="2509988" cy="5191318"/>
          </a:xfrm>
        </p:grpSpPr>
        <p:pic>
          <p:nvPicPr>
            <p:cNvPr id="95" name="iPhone6_PF_SpGry_iPhone6_PB_SpGry_iPhone6_PSL_SpGry_Homescreen-PRINT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081" y="150894"/>
              <a:ext cx="2509990" cy="5191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CaseySketch4.jpeg"/>
            <p:cNvPicPr/>
            <p:nvPr/>
          </p:nvPicPr>
          <p:blipFill>
            <a:blip r:embed="rId3">
              <a:extLst/>
            </a:blip>
            <a:srcRect l="33717" t="14982" r="31024" b="48289"/>
            <a:stretch>
              <a:fillRect/>
            </a:stretch>
          </p:blipFill>
          <p:spPr>
            <a:xfrm>
              <a:off x="207736" y="755102"/>
              <a:ext cx="2330731" cy="3983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xfrm>
            <a:off x="355600" y="-14605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Prototypes</a:t>
            </a:r>
          </a:p>
        </p:txBody>
      </p:sp>
      <p:sp>
        <p:nvSpPr>
          <p:cNvPr id="100" name="Shape 100"/>
          <p:cNvSpPr/>
          <p:nvPr/>
        </p:nvSpPr>
        <p:spPr>
          <a:xfrm>
            <a:off x="2336923" y="7764941"/>
            <a:ext cx="833095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Car playlists generated with everyone in mind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240134" y="2274508"/>
            <a:ext cx="2509990" cy="5191319"/>
            <a:chOff x="118081" y="150894"/>
            <a:chExt cx="2509988" cy="5191317"/>
          </a:xfrm>
        </p:grpSpPr>
        <p:pic>
          <p:nvPicPr>
            <p:cNvPr id="101" name="iPhone6_PF_SpGry_iPhone6_PB_SpGry_iPhone6_PSL_SpGry_Homescreen-PRINT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081" y="150894"/>
              <a:ext cx="2509990" cy="5191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pasted-image.tif"/>
            <p:cNvPicPr/>
            <p:nvPr/>
          </p:nvPicPr>
          <p:blipFill>
            <a:blip r:embed="rId3">
              <a:extLst/>
            </a:blip>
            <a:srcRect l="20555" t="22024" r="24647" b="16631"/>
            <a:stretch>
              <a:fillRect/>
            </a:stretch>
          </p:blipFill>
          <p:spPr>
            <a:xfrm>
              <a:off x="190119" y="704432"/>
              <a:ext cx="2380352" cy="4084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title"/>
          </p:nvPr>
        </p:nvSpPr>
        <p:spPr>
          <a:xfrm>
            <a:off x="355600" y="-146050"/>
            <a:ext cx="12293600" cy="3238500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900">
                <a:solidFill>
                  <a:srgbClr val="535353"/>
                </a:solidFill>
              </a:rPr>
              <a:t>Contextual Music suggestions</a:t>
            </a:r>
          </a:p>
        </p:txBody>
      </p:sp>
      <p:sp>
        <p:nvSpPr>
          <p:cNvPr id="106" name="Shape 106"/>
          <p:cNvSpPr/>
          <p:nvPr/>
        </p:nvSpPr>
        <p:spPr>
          <a:xfrm>
            <a:off x="995202" y="3429566"/>
            <a:ext cx="11014396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playlists</a:t>
            </a:r>
          </a:p>
        </p:txBody>
      </p:sp>
    </p:spTree>
  </p:cSld>
  <p:clrMapOvr>
    <a:masterClrMapping/>
  </p:clrMapOvr>
  <p:transition spd="med" advClick="0" advTm="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355600" y="-146050"/>
            <a:ext cx="12293600" cy="3238500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900">
                <a:solidFill>
                  <a:srgbClr val="535353"/>
                </a:solidFill>
              </a:rPr>
              <a:t>Contextual Music suggestions</a:t>
            </a:r>
          </a:p>
        </p:txBody>
      </p:sp>
      <p:sp>
        <p:nvSpPr>
          <p:cNvPr id="111" name="Shape 111"/>
          <p:cNvSpPr/>
          <p:nvPr/>
        </p:nvSpPr>
        <p:spPr>
          <a:xfrm>
            <a:off x="995202" y="3429566"/>
            <a:ext cx="11014396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playlists</a:t>
            </a:r>
          </a:p>
        </p:txBody>
      </p:sp>
      <p:sp>
        <p:nvSpPr>
          <p:cNvPr id="112" name="Shape 112"/>
          <p:cNvSpPr/>
          <p:nvPr/>
        </p:nvSpPr>
        <p:spPr>
          <a:xfrm>
            <a:off x="995203" y="4664358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song recommendations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xfrm>
            <a:off x="355600" y="-14605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Prototypes</a:t>
            </a:r>
          </a:p>
        </p:txBody>
      </p:sp>
      <p:sp>
        <p:nvSpPr>
          <p:cNvPr id="117" name="Shape 117"/>
          <p:cNvSpPr/>
          <p:nvPr/>
        </p:nvSpPr>
        <p:spPr>
          <a:xfrm>
            <a:off x="2064568" y="7764941"/>
            <a:ext cx="887566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Predicts song popularity based on people nearby</a:t>
            </a:r>
          </a:p>
        </p:txBody>
      </p:sp>
      <p:grpSp>
        <p:nvGrpSpPr>
          <p:cNvPr id="120" name="Group 120"/>
          <p:cNvGrpSpPr/>
          <p:nvPr/>
        </p:nvGrpSpPr>
        <p:grpSpPr>
          <a:xfrm>
            <a:off x="5240134" y="2274508"/>
            <a:ext cx="2509989" cy="5191319"/>
            <a:chOff x="118081" y="150894"/>
            <a:chExt cx="2509988" cy="5191317"/>
          </a:xfrm>
        </p:grpSpPr>
        <p:pic>
          <p:nvPicPr>
            <p:cNvPr id="118" name="iPhone6_PF_SpGry_iPhone6_PB_SpGry_iPhone6_PSL_SpGry_Homescreen-PRINT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081" y="150894"/>
              <a:ext cx="2509990" cy="5191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pasted-image.tif"/>
            <p:cNvPicPr/>
            <p:nvPr/>
          </p:nvPicPr>
          <p:blipFill>
            <a:blip r:embed="rId3">
              <a:extLst/>
            </a:blip>
            <a:srcRect l="30539" t="16266" r="24695" b="28476"/>
            <a:stretch>
              <a:fillRect/>
            </a:stretch>
          </p:blipFill>
          <p:spPr>
            <a:xfrm>
              <a:off x="175038" y="762971"/>
              <a:ext cx="2410518" cy="3967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1" name="pasted-image.tif"/>
          <p:cNvPicPr/>
          <p:nvPr/>
        </p:nvPicPr>
        <p:blipFill>
          <a:blip r:embed="rId4">
            <a:extLst/>
          </a:blip>
          <a:srcRect l="26601" t="15951" r="15820" b="24091"/>
          <a:stretch>
            <a:fillRect/>
          </a:stretch>
        </p:blipFill>
        <p:spPr>
          <a:xfrm rot="21600000">
            <a:off x="5297090" y="2949376"/>
            <a:ext cx="2410619" cy="3854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" grpId="2"/>
      <p:bldP build="whole" bldLvl="1" animBg="1" rev="0" advAuto="0" spid="1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xfrm>
            <a:off x="355600" y="-146050"/>
            <a:ext cx="12293600" cy="3238500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900">
                <a:solidFill>
                  <a:srgbClr val="535353"/>
                </a:solidFill>
              </a:rPr>
              <a:t>Contextual Music suggestions</a:t>
            </a:r>
          </a:p>
        </p:txBody>
      </p:sp>
      <p:sp>
        <p:nvSpPr>
          <p:cNvPr id="124" name="Shape 124"/>
          <p:cNvSpPr/>
          <p:nvPr/>
        </p:nvSpPr>
        <p:spPr>
          <a:xfrm>
            <a:off x="995202" y="3429566"/>
            <a:ext cx="11014396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playlists</a:t>
            </a:r>
          </a:p>
        </p:txBody>
      </p:sp>
      <p:sp>
        <p:nvSpPr>
          <p:cNvPr id="125" name="Shape 125"/>
          <p:cNvSpPr/>
          <p:nvPr/>
        </p:nvSpPr>
        <p:spPr>
          <a:xfrm>
            <a:off x="995203" y="4664358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song recommendations</a:t>
            </a:r>
          </a:p>
        </p:txBody>
      </p:sp>
    </p:spTree>
  </p:cSld>
  <p:clrMapOvr>
    <a:masterClrMapping/>
  </p:clrMapOvr>
  <p:transition spd="med" advClick="0" advTm="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xfrm>
            <a:off x="355600" y="-146050"/>
            <a:ext cx="12293600" cy="3238500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900">
                <a:solidFill>
                  <a:srgbClr val="535353"/>
                </a:solidFill>
              </a:rPr>
              <a:t>Contextual Music suggestions</a:t>
            </a:r>
          </a:p>
        </p:txBody>
      </p:sp>
      <p:sp>
        <p:nvSpPr>
          <p:cNvPr id="130" name="Shape 130"/>
          <p:cNvSpPr/>
          <p:nvPr/>
        </p:nvSpPr>
        <p:spPr>
          <a:xfrm>
            <a:off x="995202" y="3429566"/>
            <a:ext cx="11014396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playlists</a:t>
            </a:r>
          </a:p>
        </p:txBody>
      </p:sp>
      <p:sp>
        <p:nvSpPr>
          <p:cNvPr id="131" name="Shape 131"/>
          <p:cNvSpPr/>
          <p:nvPr/>
        </p:nvSpPr>
        <p:spPr>
          <a:xfrm>
            <a:off x="995203" y="4664358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song recommendations</a:t>
            </a:r>
          </a:p>
        </p:txBody>
      </p:sp>
      <p:sp>
        <p:nvSpPr>
          <p:cNvPr id="132" name="Shape 132"/>
          <p:cNvSpPr/>
          <p:nvPr/>
        </p:nvSpPr>
        <p:spPr>
          <a:xfrm>
            <a:off x="995203" y="5899150"/>
            <a:ext cx="11014395" cy="1196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Musical relationships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xfrm>
            <a:off x="355600" y="-146050"/>
            <a:ext cx="12293600" cy="3238500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900">
                <a:solidFill>
                  <a:srgbClr val="535353"/>
                </a:solidFill>
              </a:rPr>
              <a:t>Contextual Music suggestions</a:t>
            </a:r>
          </a:p>
        </p:txBody>
      </p:sp>
      <p:sp>
        <p:nvSpPr>
          <p:cNvPr id="137" name="Shape 137"/>
          <p:cNvSpPr/>
          <p:nvPr/>
        </p:nvSpPr>
        <p:spPr>
          <a:xfrm>
            <a:off x="995202" y="3429566"/>
            <a:ext cx="11014396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playlists</a:t>
            </a:r>
          </a:p>
        </p:txBody>
      </p:sp>
      <p:sp>
        <p:nvSpPr>
          <p:cNvPr id="138" name="Shape 138"/>
          <p:cNvSpPr/>
          <p:nvPr/>
        </p:nvSpPr>
        <p:spPr>
          <a:xfrm>
            <a:off x="995203" y="4664358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Contextual song recommendations</a:t>
            </a:r>
          </a:p>
        </p:txBody>
      </p:sp>
      <p:sp>
        <p:nvSpPr>
          <p:cNvPr id="139" name="Shape 139"/>
          <p:cNvSpPr/>
          <p:nvPr/>
        </p:nvSpPr>
        <p:spPr>
          <a:xfrm>
            <a:off x="995203" y="5899150"/>
            <a:ext cx="11014395" cy="1196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Musical relationships</a:t>
            </a:r>
          </a:p>
        </p:txBody>
      </p:sp>
      <p:sp>
        <p:nvSpPr>
          <p:cNvPr id="140" name="Shape 140"/>
          <p:cNvSpPr/>
          <p:nvPr/>
        </p:nvSpPr>
        <p:spPr>
          <a:xfrm>
            <a:off x="995203" y="7133941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Musical introductions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355600" y="-14605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Prototypes</a:t>
            </a:r>
          </a:p>
        </p:txBody>
      </p:sp>
      <p:pic>
        <p:nvPicPr>
          <p:cNvPr id="145" name="CaseySketch2.jpeg"/>
          <p:cNvPicPr/>
          <p:nvPr/>
        </p:nvPicPr>
        <p:blipFill>
          <a:blip r:embed="rId2">
            <a:extLst/>
          </a:blip>
          <a:srcRect l="0" t="3573" r="2426" b="5254"/>
          <a:stretch>
            <a:fillRect/>
          </a:stretch>
        </p:blipFill>
        <p:spPr>
          <a:xfrm>
            <a:off x="3179017" y="2547739"/>
            <a:ext cx="6646782" cy="46580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3102533" y="7764941"/>
            <a:ext cx="67997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Using music to facilitate introductions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Questions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Inspiration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995202" y="4046962"/>
            <a:ext cx="11014396" cy="119669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Desire for new relationships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Inspiration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995202" y="4046962"/>
            <a:ext cx="11014396" cy="119669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Desire for new relationships</a:t>
            </a:r>
          </a:p>
        </p:txBody>
      </p:sp>
      <p:sp>
        <p:nvSpPr>
          <p:cNvPr id="42" name="Shape 42"/>
          <p:cNvSpPr/>
          <p:nvPr/>
        </p:nvSpPr>
        <p:spPr>
          <a:xfrm>
            <a:off x="995203" y="5281753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Dread for awkward moments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Inspiration</a:t>
            </a:r>
          </a:p>
        </p:txBody>
      </p:sp>
      <p:sp>
        <p:nvSpPr>
          <p:cNvPr id="45" name="Shape 45"/>
          <p:cNvSpPr/>
          <p:nvPr/>
        </p:nvSpPr>
        <p:spPr>
          <a:xfrm>
            <a:off x="995203" y="5281754"/>
            <a:ext cx="11014395" cy="1196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Dread for awkward moments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995202" y="4046962"/>
            <a:ext cx="11014396" cy="119669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Desire for new relationships</a:t>
            </a:r>
          </a:p>
        </p:txBody>
      </p:sp>
      <p:sp>
        <p:nvSpPr>
          <p:cNvPr id="47" name="Shape 47"/>
          <p:cNvSpPr/>
          <p:nvPr/>
        </p:nvSpPr>
        <p:spPr>
          <a:xfrm>
            <a:off x="995203" y="6516545"/>
            <a:ext cx="11014395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Uncomfortable with randos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body" idx="1"/>
          </p:nvPr>
        </p:nvSpPr>
        <p:spPr>
          <a:xfrm>
            <a:off x="355600" y="1727200"/>
            <a:ext cx="12293600" cy="6299200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46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Ran•do</a:t>
            </a:r>
            <a:r>
              <a:rPr sz="46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[</a:t>
            </a:r>
            <a:r>
              <a:rPr b="1" sz="46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ran</a:t>
            </a:r>
            <a:r>
              <a:rPr sz="46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doh], n. </a:t>
            </a:r>
            <a:r>
              <a:rPr b="1" sz="46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</a:t>
            </a:r>
            <a:r>
              <a:rPr sz="46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person you haven’t met yet. 		</a:t>
            </a:r>
            <a:r>
              <a:rPr b="1" sz="46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sz="46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person with whom you haven’t found anything in common with.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3829635" y="4161549"/>
            <a:ext cx="5345530" cy="1430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1" indent="208026" defTabSz="531622">
              <a:lnSpc>
                <a:spcPct val="120000"/>
              </a:lnSpc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6643">
                <a:solidFill>
                  <a:srgbClr val="535353"/>
                </a:solidFill>
              </a:rPr>
              <a:t>Potential friend 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3829635" y="4161549"/>
            <a:ext cx="5345530" cy="1430502"/>
          </a:xfrm>
          <a:prstGeom prst="rect">
            <a:avLst/>
          </a:prstGeom>
        </p:spPr>
        <p:txBody>
          <a:bodyPr/>
          <a:lstStyle/>
          <a:p>
            <a:pPr lvl="1" marL="0" indent="22860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35353"/>
                </a:solidFill>
              </a:rPr>
              <a:t>Rando 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" grpId="2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" grpId="1"/>
      <p:bldP build="whole" bldLvl="1" animBg="1" rev="0" advAuto="0" spid="5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MUSIC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355599" y="-146051"/>
            <a:ext cx="12293601" cy="323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cap="all" sz="72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MUSIC</a:t>
            </a:r>
          </a:p>
        </p:txBody>
      </p:sp>
      <p:sp>
        <p:nvSpPr>
          <p:cNvPr id="57" name="Shape 57"/>
          <p:cNvSpPr/>
          <p:nvPr/>
        </p:nvSpPr>
        <p:spPr>
          <a:xfrm>
            <a:off x="995202" y="4046962"/>
            <a:ext cx="11014396" cy="119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Passionate</a:t>
            </a:r>
          </a:p>
        </p:txBody>
      </p:sp>
    </p:spTree>
  </p:cSld>
  <p:clrMapOvr>
    <a:masterClrMapping/>
  </p:clrMapOvr>
  <p:transition spd="slow" advClick="1">
    <p:dissolve/>
  </p:transition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